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7" r:id="rId2"/>
    <p:sldId id="547" r:id="rId3"/>
    <p:sldId id="606" r:id="rId4"/>
    <p:sldId id="603" r:id="rId5"/>
    <p:sldId id="602" r:id="rId6"/>
    <p:sldId id="604" r:id="rId7"/>
    <p:sldId id="605" r:id="rId8"/>
    <p:sldId id="580" r:id="rId9"/>
    <p:sldId id="579" r:id="rId10"/>
    <p:sldId id="586" r:id="rId11"/>
    <p:sldId id="581" r:id="rId12"/>
    <p:sldId id="587" r:id="rId13"/>
    <p:sldId id="584" r:id="rId14"/>
    <p:sldId id="585" r:id="rId15"/>
    <p:sldId id="582" r:id="rId16"/>
    <p:sldId id="552" r:id="rId17"/>
    <p:sldId id="560" r:id="rId18"/>
    <p:sldId id="567" r:id="rId19"/>
    <p:sldId id="561" r:id="rId20"/>
    <p:sldId id="562" r:id="rId21"/>
    <p:sldId id="563" r:id="rId22"/>
    <p:sldId id="564" r:id="rId23"/>
    <p:sldId id="565" r:id="rId24"/>
    <p:sldId id="588" r:id="rId25"/>
    <p:sldId id="571" r:id="rId26"/>
    <p:sldId id="566" r:id="rId27"/>
    <p:sldId id="600" r:id="rId28"/>
    <p:sldId id="553" r:id="rId29"/>
    <p:sldId id="568" r:id="rId30"/>
    <p:sldId id="569" r:id="rId31"/>
    <p:sldId id="591" r:id="rId32"/>
    <p:sldId id="572" r:id="rId33"/>
    <p:sldId id="573" r:id="rId34"/>
    <p:sldId id="574" r:id="rId35"/>
    <p:sldId id="590" r:id="rId36"/>
    <p:sldId id="593" r:id="rId37"/>
    <p:sldId id="575" r:id="rId38"/>
    <p:sldId id="594" r:id="rId39"/>
    <p:sldId id="592" r:id="rId40"/>
    <p:sldId id="577" r:id="rId41"/>
    <p:sldId id="595" r:id="rId42"/>
    <p:sldId id="596" r:id="rId43"/>
    <p:sldId id="597" r:id="rId44"/>
    <p:sldId id="599" r:id="rId45"/>
    <p:sldId id="598" r:id="rId46"/>
    <p:sldId id="558" r:id="rId47"/>
    <p:sldId id="589" r:id="rId48"/>
    <p:sldId id="273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552bf61e5bb04a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C4"/>
    <a:srgbClr val="01BCFF"/>
    <a:srgbClr val="893CC2"/>
    <a:srgbClr val="D09E00"/>
    <a:srgbClr val="692E96"/>
    <a:srgbClr val="C9F1FF"/>
    <a:srgbClr val="9A58CC"/>
    <a:srgbClr val="7A35AD"/>
    <a:srgbClr val="B686DA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6370" autoAdjust="0"/>
  </p:normalViewPr>
  <p:slideViewPr>
    <p:cSldViewPr snapToGrid="0">
      <p:cViewPr varScale="1">
        <p:scale>
          <a:sx n="100" d="100"/>
          <a:sy n="100" d="100"/>
        </p:scale>
        <p:origin x="108" y="312"/>
      </p:cViewPr>
      <p:guideLst/>
    </p:cSldViewPr>
  </p:slideViewPr>
  <p:outlineViewPr>
    <p:cViewPr>
      <p:scale>
        <a:sx n="33" d="100"/>
        <a:sy n="33" d="100"/>
      </p:scale>
      <p:origin x="0" y="-211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62762DF2-05D7-4EA8-97EF-4D68D5280610}" type="datetimeFigureOut">
              <a:rPr lang="ko-KR" altLang="en-US" smtClean="0"/>
              <a:pPr/>
              <a:t>2023-01-15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360B67B5-417D-4B53-82BC-ED3A38E04C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52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9532-D6F3-44F2-8641-53694B9C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44399D-B860-4EA4-BD22-01BE462F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3F9D6-8302-44BF-83DF-13768BAC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02E0-1AC5-4802-BA8E-C0D746D38F4B}" type="datetime1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FE919-B29B-4CCF-8809-60D62831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CEAB2-B756-4F1B-9D7E-42DC4B5F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6797-A913-4096-A975-F847748F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EE7894-A25B-4D1C-99A0-95F37C7A7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142AA-9BA5-4AB4-BE81-4AA26A8E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3E5A-3E11-49F5-86D1-B267671B7A55}" type="datetime1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117CD-9271-43F0-9B9C-7FFD71CB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FF10D-3263-46C3-A82D-C9A596E6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31F307-5E50-4F4E-A40C-8162A8659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982C6-0F12-4AD0-95BC-9C7A7F5D0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12EEC-E0A3-498A-BC41-6403E1F3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2E48-F00B-4532-ACD3-459491C33601}" type="datetime1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3DD4-3105-46CA-B6A4-84D1C22F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FEB9-2ECA-47B6-AE03-482B664C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4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3443-E158-4AD2-A0ED-6E0B152E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241C5-2E43-4BE4-A7FE-03388B91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421C7-9B53-4447-9749-51FA9644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313410" cy="365125"/>
          </a:xfrm>
        </p:spPr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0252E-D663-4917-9252-29F68DB0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596" y="6492528"/>
            <a:ext cx="666404" cy="365125"/>
          </a:xfrm>
        </p:spPr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9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60D6E-2915-431F-AAE1-187A246A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3110F-BC0B-44E7-8728-9AB4EC1DF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5B339-FB81-431F-8128-F90E69E6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BE50-E118-42F9-A2A2-6BBE4CB934C8}" type="datetime1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D82C7-5FFB-40BC-88F7-93962E85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163D8-FBE7-4722-A8D3-3CE204D5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9ED50-1048-4746-BF0E-78980EFA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B9404-D708-4563-A5C8-CDA3BE45A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CEBF4-8397-4215-8C7F-5BAD42096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75030-48F6-447E-BDE5-9891B80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93926-DC2E-4009-B8E3-AC4CDBC3AFB2}" type="datetime1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43412D-6AF7-49AB-918A-66C79442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29752-220E-439D-9847-159AA3A3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3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F1A53-CD1F-47B6-A621-B257E7F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AFBB1-333B-4131-B2FF-5ADA902A5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BCAC4-ECA4-4BFC-96A4-7F955E60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1A001C-5B9B-4F5A-B36F-3CAEC0FD8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B72032-571B-4CB3-8E2B-12E404279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8EFEC-E541-45EC-8B50-2BE62EB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82C1-50E5-473C-85E0-8ABC4E955D1D}" type="datetime1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0050E9-3893-434B-BDB5-C2960108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AF08DB-1304-4FAF-AF18-826F138C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1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FF0BA-9669-49A2-9014-B8EEA061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86974-C4DF-460F-A782-F835F157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C2D8-738D-4620-8E79-19D02484848D}" type="datetime1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8CC35-6015-4FE9-A90D-04F134B9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F0F622-B1E1-4032-900A-003ECA73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2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CB9434-E53E-4135-8056-F17BA2D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04AB-CD73-4F6D-9B3C-AD60E9DF2B1F}" type="datetime1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6BE91-A790-4CC9-990A-EAE93F31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6A32A-1708-4133-8E23-119E37A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51D43-B488-4368-8F65-D00222EE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114F8-BBA1-4149-9F61-5125456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2448C-E82C-48D4-8302-B9D289B57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60D1C-13ED-46AE-BD85-BBB3E99F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18F3-2CB8-4DE1-A077-EA4D885F1C5B}" type="datetime1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1BD40D-33B6-4AB2-B074-B8AC8ADA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EC5F1A-679F-4365-A302-49398107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1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43870-3285-4A72-9753-C882F514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EC8B4D-72BC-446D-8F35-F6F6B880A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D69E9-C706-4D03-A794-B00D5350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7AFB-70FE-4519-BA9E-A1A31E55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29C7-AE10-4F8B-B80E-953C98E3FC42}" type="datetime1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A7297-35C6-4748-8D15-74BB88C0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0C9B8-EF34-4521-9EF6-BB7DCEE0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9EC9E1-59E9-4FF5-BC08-78419F34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AAAF5-7FC2-41B2-8EF7-AB18E6A4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0997E-A811-456D-84C3-C7C01A83E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864B-52EC-4077-B330-992A6CD65829}" type="datetime1">
              <a:rPr lang="ko-KR" altLang="en-US" smtClean="0"/>
              <a:t>2023-01-15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1F7-97A5-4EAC-8683-92824A881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03F4E-DE55-4B48-97BB-74C028949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10172118" y="3974889"/>
            <a:ext cx="180049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모바일시스템공학과</a:t>
            </a:r>
            <a:endParaRPr kumimoji="1" lang="en-US" altLang="ko-KR" sz="1400" dirty="0"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박찬호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3" y="634815"/>
            <a:ext cx="8902990" cy="2280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4400" b="1" dirty="0">
              <a:latin typeface="Noto Sans CJK KR" charset="-127"/>
              <a:ea typeface="Noto Sans CJK KR"/>
              <a:cs typeface="Noto Sans CJK KR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4400" b="1" i="0" dirty="0">
                <a:solidFill>
                  <a:srgbClr val="222222"/>
                </a:solidFill>
                <a:effectLst/>
                <a:ea typeface="Noto Sans CJK KR"/>
              </a:rPr>
              <a:t>Evolution of </a:t>
            </a:r>
            <a:r>
              <a:rPr kumimoji="1" lang="en-US" altLang="ko-KR" sz="4400" b="1" i="0" dirty="0" err="1">
                <a:solidFill>
                  <a:srgbClr val="222222"/>
                </a:solidFill>
                <a:effectLst/>
                <a:ea typeface="Noto Sans CJK KR"/>
              </a:rPr>
              <a:t>ConvNets</a:t>
            </a:r>
            <a:r>
              <a:rPr kumimoji="1" lang="en-US" altLang="ko-KR" sz="4400" b="1" i="0" dirty="0">
                <a:solidFill>
                  <a:srgbClr val="222222"/>
                </a:solidFill>
                <a:effectLst/>
                <a:ea typeface="Noto Sans CJK KR"/>
              </a:rPr>
              <a:t> (~</a:t>
            </a:r>
            <a:r>
              <a:rPr kumimoji="1" lang="en-US" altLang="ko-KR" sz="4400" b="1" i="0" dirty="0" err="1">
                <a:solidFill>
                  <a:srgbClr val="222222"/>
                </a:solidFill>
                <a:effectLst/>
                <a:ea typeface="Noto Sans CJK KR"/>
              </a:rPr>
              <a:t>ResNet</a:t>
            </a:r>
            <a:r>
              <a:rPr kumimoji="1" lang="en-US" altLang="ko-KR" sz="4400" b="1" i="0" dirty="0">
                <a:solidFill>
                  <a:srgbClr val="222222"/>
                </a:solidFill>
                <a:effectLst/>
                <a:ea typeface="Noto Sans CJK KR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rgbClr val="222222"/>
                </a:solidFill>
                <a:ea typeface="Noto Sans CJK KR"/>
              </a:rPr>
              <a:t>AlexNet</a:t>
            </a:r>
            <a:r>
              <a:rPr lang="en-US" altLang="ko-KR" sz="2400" dirty="0">
                <a:solidFill>
                  <a:srgbClr val="222222"/>
                </a:solidFill>
                <a:ea typeface="Noto Sans CJK KR"/>
              </a:rPr>
              <a:t>, </a:t>
            </a:r>
            <a:r>
              <a:rPr lang="en-US" altLang="ko-KR" sz="2400" dirty="0" err="1">
                <a:solidFill>
                  <a:srgbClr val="222222"/>
                </a:solidFill>
                <a:ea typeface="Noto Sans CJK KR"/>
              </a:rPr>
              <a:t>VGGNet</a:t>
            </a:r>
            <a:r>
              <a:rPr lang="en-US" altLang="ko-KR" sz="2400" dirty="0">
                <a:solidFill>
                  <a:srgbClr val="222222"/>
                </a:solidFill>
                <a:ea typeface="Noto Sans CJK KR"/>
              </a:rPr>
              <a:t>, </a:t>
            </a:r>
            <a:r>
              <a:rPr lang="en-US" altLang="ko-KR" sz="2400" dirty="0" err="1">
                <a:solidFill>
                  <a:srgbClr val="222222"/>
                </a:solidFill>
                <a:ea typeface="Noto Sans CJK KR"/>
              </a:rPr>
              <a:t>GoogLeNet</a:t>
            </a:r>
            <a:r>
              <a:rPr lang="en-US" altLang="ko-KR" sz="2400" dirty="0">
                <a:solidFill>
                  <a:srgbClr val="222222"/>
                </a:solidFill>
                <a:ea typeface="Noto Sans CJK KR"/>
              </a:rPr>
              <a:t>, </a:t>
            </a:r>
            <a:r>
              <a:rPr lang="en-US" altLang="ko-KR" sz="2400" dirty="0" err="1">
                <a:solidFill>
                  <a:srgbClr val="222222"/>
                </a:solidFill>
                <a:ea typeface="Noto Sans CJK KR"/>
              </a:rPr>
              <a:t>ResNet</a:t>
            </a:r>
            <a:endParaRPr lang="en-US" altLang="ko-KR" sz="2400" b="0" i="0" dirty="0">
              <a:solidFill>
                <a:srgbClr val="222222"/>
              </a:solidFill>
              <a:effectLst/>
              <a:ea typeface="Noto Sans CJK KR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4999991-45A7-099C-53C8-526167D54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7654"/>
              </p:ext>
            </p:extLst>
          </p:nvPr>
        </p:nvGraphicFramePr>
        <p:xfrm>
          <a:off x="0" y="4904713"/>
          <a:ext cx="12192000" cy="1953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19532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Krizhevsky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Alex, Ilya </a:t>
                      </a: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Sutskever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and Geoffrey E. Hinton. "</a:t>
                      </a: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Imagenet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 classification with deep convolutional neural networks." Advances in neural information processing systems. 2012.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Simonyan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Karen, and Andrew Zisserman. "Very deep convolutional networks for large-scale image recognition." </a:t>
                      </a: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arXiv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 preprint arXiv:1409.1556 (2014).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Szegedy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Christian, et al. "Going deeper with convolutions." Proceedings of the IEEE Conference on Computer Vision and Pattern Recognition. 2015.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He, </a:t>
                      </a: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Kaiming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et al. "Deep residual learning for image recognition." </a:t>
                      </a: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arXiv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 preprint arXiv:1512.03385 (2015).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Alignment in NLP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https://dos-tacos.github.io/concept/alignment-in-rnn/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8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between input sequence and output sequence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I Love You  Chinese and French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Single module translation model  One to one matching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3892EF-5730-46CD-92E1-38FE7D206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" y="3844424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6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93621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Alignment in NLP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6096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https://dos-tacos.github.io/concept/alignment-in-rnn/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33892EF-5730-46CD-92E1-38FE7D206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" y="3844424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069549-055B-4686-A720-D8B08611D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2" y="3844425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상자 9">
            <a:extLst>
              <a:ext uri="{FF2B5EF4-FFF2-40B4-BE49-F238E27FC236}">
                <a16:creationId xmlns:a16="http://schemas.microsoft.com/office/drawing/2014/main" id="{249443B2-5237-4601-B595-02C9B3AB2328}"/>
              </a:ext>
            </a:extLst>
          </p:cNvPr>
          <p:cNvSpPr txBox="1"/>
          <p:nvPr/>
        </p:nvSpPr>
        <p:spPr>
          <a:xfrm>
            <a:off x="1080000" y="1080000"/>
            <a:ext cx="9905999" cy="18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between input sequence and output sequence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I Love You  Chinese and French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Single module translation model  One to one matching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142EE26-C454-4380-8C82-D2DF428C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CD4CFB-C680-41BD-94AC-0E2DFA7F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0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Alignment in NLP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https://dos-tacos.github.io/concept/alignment-in-rnn/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98F5C8F2-7F23-4E30-A011-2AC28886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" y="3844424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상자 9">
            <a:extLst>
              <a:ext uri="{FF2B5EF4-FFF2-40B4-BE49-F238E27FC236}">
                <a16:creationId xmlns:a16="http://schemas.microsoft.com/office/drawing/2014/main" id="{394F3D8E-A6AB-4D03-8802-003407D21D8B}"/>
              </a:ext>
            </a:extLst>
          </p:cNvPr>
          <p:cNvSpPr txBox="1"/>
          <p:nvPr/>
        </p:nvSpPr>
        <p:spPr>
          <a:xfrm>
            <a:off x="1080000" y="1080000"/>
            <a:ext cx="9905999" cy="18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between input sequence and output sequence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I Love You  Chinese and French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Single module translation model  One to one matching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EC20336C-1294-4EC6-9D93-89D9B475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2" y="3844423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B00AFB6-B648-4B09-9C08-5BE9E48A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2AE504-6B68-498E-81E2-D6D5BE2A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7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Alignment in NLP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https://dos-tacos.github.io/concept/alignment-in-rnn/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between input sequence and output sequence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I Love You  Chinese and French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Single module translation model  One to one matching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models can solve the problem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E9EBE09-55DE-4B29-97BA-B40EEDDBA4C5}"/>
              </a:ext>
            </a:extLst>
          </p:cNvPr>
          <p:cNvGraphicFramePr>
            <a:graphicFrameLocks noGrp="1"/>
          </p:cNvGraphicFramePr>
          <p:nvPr/>
        </p:nvGraphicFramePr>
        <p:xfrm>
          <a:off x="8569235" y="4125411"/>
          <a:ext cx="31699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497163727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4155006764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450859749"/>
                    </a:ext>
                  </a:extLst>
                </a:gridCol>
              </a:tblGrid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Love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You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8178"/>
                  </a:ext>
                </a:extLst>
              </a:tr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我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爱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你</a:t>
                      </a:r>
                      <a:endParaRPr kumimoji="1" lang="en-US" altLang="ko-KR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2142"/>
                  </a:ext>
                </a:extLst>
              </a:tr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Je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4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t'aime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04276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98F5C8F2-7F23-4E30-A011-2AC28886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" y="3844424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91F2AFB8-4C6A-4E1E-991E-4C2B9159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2" y="3844423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2A3DB4A-B538-4DBE-8E97-9932D03CA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1028B6-BF50-4DA0-A9FC-8FF75B0D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5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Alignment in NLP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https://dos-tacos.github.io/concept/alignment-in-rnn/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between input sequence and output sequence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I Love You  Chinese and French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Single module translation model  One to one matching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models can solve the problem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E9EBE09-55DE-4B29-97BA-B40EEDDBA4C5}"/>
              </a:ext>
            </a:extLst>
          </p:cNvPr>
          <p:cNvGraphicFramePr>
            <a:graphicFrameLocks noGrp="1"/>
          </p:cNvGraphicFramePr>
          <p:nvPr/>
        </p:nvGraphicFramePr>
        <p:xfrm>
          <a:off x="8569235" y="4125411"/>
          <a:ext cx="31699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497163727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4155006764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450859749"/>
                    </a:ext>
                  </a:extLst>
                </a:gridCol>
              </a:tblGrid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Love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You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8178"/>
                  </a:ext>
                </a:extLst>
              </a:tr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我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爱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你</a:t>
                      </a:r>
                      <a:endParaRPr kumimoji="1" lang="en-US" altLang="ko-KR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2142"/>
                  </a:ext>
                </a:extLst>
              </a:tr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Je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4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t'aime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04276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98F5C8F2-7F23-4E30-A011-2AC28886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" y="3844424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C50003-F9D4-456A-A190-115C45CBB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904" b="14473"/>
          <a:stretch/>
        </p:blipFill>
        <p:spPr>
          <a:xfrm>
            <a:off x="8569235" y="1429643"/>
            <a:ext cx="3169920" cy="2470014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A48305A-E78D-4FB2-BD7F-3C6130AE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2" y="3844423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959A12-9340-406A-BAC9-D3CFEFE33C8F}"/>
              </a:ext>
            </a:extLst>
          </p:cNvPr>
          <p:cNvSpPr/>
          <p:nvPr/>
        </p:nvSpPr>
        <p:spPr>
          <a:xfrm>
            <a:off x="4639154" y="3876341"/>
            <a:ext cx="3053034" cy="428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0A75C4-8A91-4235-BF3F-C14219A0BCDB}"/>
              </a:ext>
            </a:extLst>
          </p:cNvPr>
          <p:cNvSpPr/>
          <p:nvPr/>
        </p:nvSpPr>
        <p:spPr>
          <a:xfrm>
            <a:off x="4639154" y="5299568"/>
            <a:ext cx="3053034" cy="428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91133-9101-4C05-8DF0-792D68881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7D567-9B8A-471A-8B0B-4D70D44A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Translation Example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96426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430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English to Korean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When is your birthday? (4 words)  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당신의 생일은 </a:t>
            </a:r>
            <a:r>
              <a:rPr kumimoji="1"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언제입니까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? (3 words)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Traditional alignment methods (dynamic programming) can’t solve all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the translation problems (SMT, NMT)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	 Sequence to Sequence model !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242E89B6-1C03-4E95-9514-BEEC7EDE0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639690"/>
              </p:ext>
            </p:extLst>
          </p:nvPr>
        </p:nvGraphicFramePr>
        <p:xfrm>
          <a:off x="3253943" y="2548403"/>
          <a:ext cx="5558112" cy="745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528">
                  <a:extLst>
                    <a:ext uri="{9D8B030D-6E8A-4147-A177-3AD203B41FA5}">
                      <a16:colId xmlns:a16="http://schemas.microsoft.com/office/drawing/2014/main" val="497163727"/>
                    </a:ext>
                  </a:extLst>
                </a:gridCol>
                <a:gridCol w="1389528">
                  <a:extLst>
                    <a:ext uri="{9D8B030D-6E8A-4147-A177-3AD203B41FA5}">
                      <a16:colId xmlns:a16="http://schemas.microsoft.com/office/drawing/2014/main" val="4155006764"/>
                    </a:ext>
                  </a:extLst>
                </a:gridCol>
                <a:gridCol w="1389528">
                  <a:extLst>
                    <a:ext uri="{9D8B030D-6E8A-4147-A177-3AD203B41FA5}">
                      <a16:colId xmlns:a16="http://schemas.microsoft.com/office/drawing/2014/main" val="2450859749"/>
                    </a:ext>
                  </a:extLst>
                </a:gridCol>
                <a:gridCol w="1389528">
                  <a:extLst>
                    <a:ext uri="{9D8B030D-6E8A-4147-A177-3AD203B41FA5}">
                      <a16:colId xmlns:a16="http://schemas.microsoft.com/office/drawing/2014/main" val="996567583"/>
                    </a:ext>
                  </a:extLst>
                </a:gridCol>
              </a:tblGrid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When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your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birthday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8178"/>
                  </a:ext>
                </a:extLst>
              </a:tr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</a:rPr>
                        <a:t>언제입니까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당신의</a:t>
                      </a:r>
                      <a:endParaRPr kumimoji="1" lang="en-US" altLang="ko-KR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생일은</a:t>
                      </a:r>
                      <a:endParaRPr kumimoji="1" lang="en-US" altLang="ko-KR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2142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AD330F-10DE-4B0C-98EF-7447CED0C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CA84BA-01BE-4203-8362-4A724D9B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49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RNN based Encoder – Decoder model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Sequence-to-sequence = seq2seq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Context vector is fixed length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Compress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information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into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fixed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length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Bad performance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Sequential execution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Slower training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28411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(seq2seq)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70409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ABDC546-61D2-EE3A-7F89-F4BD7AE7A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1133475"/>
            <a:ext cx="10315575" cy="459105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1C2DF3-CD36-4944-88AF-266F92BF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B4BA74-3D29-46D2-BA26-36A10F2B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632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BDC546-61D2-EE3A-7F89-F4BD7AE7A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3993771"/>
            <a:ext cx="4824820" cy="2147335"/>
          </a:xfrm>
          <a:prstGeom prst="rect">
            <a:avLst/>
          </a:prstGeom>
        </p:spPr>
      </p:pic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RNN based Encoder – Decoder model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Sequence-to-sequence = seq2seq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State-of-the-art model in language translation until Transformer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Context vector is fixed length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Compress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information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into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fixed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length  attention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 in long distance information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Sequential execution  transformer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Slower training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(seq2seq)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28587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B83D4C-3372-49B1-BB89-BA1B2FB8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407699-DFF4-4804-BDFB-74E811A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7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02803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Neural Machine Translation by Jointly Learning to Align and Translate."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Dzmitry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Bahdanau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Kyunghyun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Cho,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Yoshua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Bengio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(2015)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2FABDF-F9F4-43F5-90D1-7A4E5245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5120A-7C78-4731-A290-E0D6BE6B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152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C72C9F89-902E-4503-87C0-BC4B426E5A3E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C72C9F89-902E-4503-87C0-BC4B426E5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72883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62100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C71C8DB-D115-9CD1-E37F-F15876C7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116" y="3276600"/>
            <a:ext cx="7585883" cy="28800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202303-CD1A-46E8-8D8A-7A63B7D1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1FA230-1630-43B8-AA8A-8EAE6AA5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0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559916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Sequence Alignment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Encoder – Decoder (seq2seq)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Transformer structure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Positional Encoding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Self attention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Multi-head attention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Result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4411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7680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5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B90C2E72-E7C6-4F28-9A7F-8552986F3E73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B90C2E72-E7C6-4F28-9A7F-8552986F3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199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9BA0F08-BAF2-2558-AF15-61927567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45" y="3276600"/>
            <a:ext cx="7531355" cy="28800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3F53BF-B783-49A4-94AA-B245ECBC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58EFA-63BC-4817-ABA8-A26B2A62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9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0419973F-050B-4B8C-BD1D-7372633C1F3D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0419973F-050B-4B8C-BD1D-7372633C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31346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7534C7B-3D17-14B3-126B-7E56DE53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493" y="3209925"/>
            <a:ext cx="7445508" cy="2946675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54B984-0DBA-4A80-B883-C45A1C6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3CE0B-F985-4857-AFBD-B863B2C2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70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DBD84D1F-58B1-482B-9199-16C931960A89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DBD84D1F-58B1-482B-9199-16C931960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13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2DFE8E9-DA2B-A8D9-8A52-CBF2C6EAA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895" y="3200400"/>
            <a:ext cx="7540105" cy="29562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BB79FE-6E6D-4073-B8AF-2D1A49ED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28226F-DB3D-4D2D-998A-596A4953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99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09ECF54B-DD96-4A97-AD14-5203CB428F6A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09ECF54B-DD96-4A97-AD14-5203CB428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136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E804B93-212E-B1A4-73CD-16C30FEF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333" y="3276600"/>
            <a:ext cx="7626667" cy="28800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EEAA0F-AC8D-4441-918F-044408F4F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8B7AC-E450-4DED-96BF-6A602534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61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RNN based Encoder – Decoder with attention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Better performance than seq2seq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Still slow training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E804B93-212E-B1A4-73CD-16C30FEF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333" y="3276600"/>
            <a:ext cx="7626667" cy="28800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EEAA0F-AC8D-4441-918F-044408F4F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8B7AC-E450-4DED-96BF-6A602534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48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RNN based Encoder – Decoder with attention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Better performance than seq2seq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Still slow training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Can find relation between tokens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5471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Neural Machine Translation by Jointly Learning to Align and Translate."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Dzmitry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Bahdanau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Kyunghyun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Cho,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Yoshua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Bengio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(2015)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2CF1DB5-CEF8-F932-91EC-ED7D81A4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230" y="807659"/>
            <a:ext cx="4691920" cy="524268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6D3EEB-16C4-4E7F-884C-FBFB03C8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018529-838E-41D7-91ED-A3B6F0D1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19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Remove RNN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Attention is all you need!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How?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2058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Transformer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2333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6666E2F-20B3-B23C-A182-D8758AC95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9" t="21658" r="16480" b="3902"/>
          <a:stretch/>
        </p:blipFill>
        <p:spPr>
          <a:xfrm>
            <a:off x="4883302" y="1222442"/>
            <a:ext cx="7184873" cy="471791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8250B0-D030-48BF-BAF3-0E731457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42C4A-9471-45BC-85DD-841D595F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56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Remove RNN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Attention is all you need!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How?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Transformer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8250B0-D030-48BF-BAF3-0E731457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42C4A-9471-45BC-85DD-841D595F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954741-0C61-4C46-AAAA-5C0A5A6D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431" y="853286"/>
            <a:ext cx="3562301" cy="52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1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Encode position as a vector with same size of embedding vector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Add position vector to embedding vector</a:t>
            </a:r>
          </a:p>
          <a:p>
            <a:pPr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54936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CA71330E-15ED-AC7C-49F0-6C77BB2E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138681"/>
            <a:ext cx="4838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8D1500-B48F-41D7-B2E0-D34CE35F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2B78D-C822-4423-9E4E-85FA6EC4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65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74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Encode position as a vector with same size of embedding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Add position vector to embedding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Uses Sine &amp; Cosine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𝑷𝑬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𝒑𝒐𝒔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𝒔𝒊𝒏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/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𝟏𝟎𝟎𝟎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𝟎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𝒎𝒐𝒅𝒆𝒍</m:t>
                            </m:r>
                          </m:sub>
                        </m:sSub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𝑷𝑬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𝒑𝒐𝒔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𝒄𝒐𝒔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/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𝟏𝟎𝟎𝟎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𝟎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𝒎𝒐𝒅𝒆𝒍</m:t>
                            </m:r>
                          </m:sub>
                        </m:sSub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745000"/>
              </a:xfrm>
              <a:prstGeom prst="rect">
                <a:avLst/>
              </a:prstGeo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92343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https://wikidocs.net/31379, https://www.blossominkyung.com/deeplearning/transfomer-positional-encoding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8F6ACAE6-1FBA-F96E-7619-C40D29FCE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138681"/>
            <a:ext cx="4838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430DF7A-823A-214A-B172-8C11B02D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12" y="3162786"/>
            <a:ext cx="5235076" cy="29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E8FA50-DC7C-4837-B7E5-062CCBBC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5D8F66-7FA2-4616-AA47-C9E511AB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6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History timeline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(CNN)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ImageNet dataset – from WordNet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5247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synsets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and 3.2 million images in total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ImageNet Large Scale Visual Recognition Challenge (ILSVRC)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https://analyticsindiamag.com/a-complete-guide-to-using-wordnet-in-nlp-applications/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9" name="Picture 2" descr="Figure 3.5 – CNN architecture evolution – a broad picture">
            <a:extLst>
              <a:ext uri="{FF2B5EF4-FFF2-40B4-BE49-F238E27FC236}">
                <a16:creationId xmlns:a16="http://schemas.microsoft.com/office/drawing/2014/main" id="{AD80A77F-EA87-4515-B7D1-F18446F62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542" y="1000046"/>
            <a:ext cx="5080606" cy="307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1C970B-C3B2-45DB-B36E-B00924D2F4D2}"/>
              </a:ext>
            </a:extLst>
          </p:cNvPr>
          <p:cNvSpPr/>
          <p:nvPr/>
        </p:nvSpPr>
        <p:spPr>
          <a:xfrm>
            <a:off x="9231086" y="923109"/>
            <a:ext cx="696685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E2B290-0165-4478-B57C-550B7EE56F6D}"/>
              </a:ext>
            </a:extLst>
          </p:cNvPr>
          <p:cNvSpPr/>
          <p:nvPr/>
        </p:nvSpPr>
        <p:spPr>
          <a:xfrm>
            <a:off x="9541926" y="1476240"/>
            <a:ext cx="696685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FAA864-72A0-456C-B16E-615D7CEDCD5D}"/>
              </a:ext>
            </a:extLst>
          </p:cNvPr>
          <p:cNvSpPr/>
          <p:nvPr/>
        </p:nvSpPr>
        <p:spPr>
          <a:xfrm>
            <a:off x="9855432" y="1976057"/>
            <a:ext cx="696685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75C4F99-E6B4-42D6-928D-F56372A199AC}"/>
              </a:ext>
            </a:extLst>
          </p:cNvPr>
          <p:cNvSpPr/>
          <p:nvPr/>
        </p:nvSpPr>
        <p:spPr>
          <a:xfrm>
            <a:off x="10103627" y="3225165"/>
            <a:ext cx="696685" cy="426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3398C98-3BC2-4393-AA67-EA70EBFCACA0}"/>
              </a:ext>
            </a:extLst>
          </p:cNvPr>
          <p:cNvSpPr/>
          <p:nvPr/>
        </p:nvSpPr>
        <p:spPr>
          <a:xfrm>
            <a:off x="9495820" y="2764092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F1EB24C-91A8-4CF6-9B03-F5C3B1C066C7}"/>
              </a:ext>
            </a:extLst>
          </p:cNvPr>
          <p:cNvSpPr/>
          <p:nvPr/>
        </p:nvSpPr>
        <p:spPr>
          <a:xfrm>
            <a:off x="9813940" y="2767267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531CE6-3199-439E-8496-CF81DB1C9354}"/>
              </a:ext>
            </a:extLst>
          </p:cNvPr>
          <p:cNvSpPr/>
          <p:nvPr/>
        </p:nvSpPr>
        <p:spPr>
          <a:xfrm>
            <a:off x="10132060" y="2764959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16A0F1B-24BF-4438-B498-16A60CE35AF4}"/>
              </a:ext>
            </a:extLst>
          </p:cNvPr>
          <p:cNvSpPr/>
          <p:nvPr/>
        </p:nvSpPr>
        <p:spPr>
          <a:xfrm>
            <a:off x="10368525" y="2767097"/>
            <a:ext cx="180000" cy="180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79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114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Encode position as a vector with same size of embedding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Add position vector to embedding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Uses Sine &amp; Cosine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𝑷𝑬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𝒑𝒐𝒔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𝒔𝒊𝒏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/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𝟏𝟎𝟎𝟎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𝟎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𝒎𝒐𝒅𝒆𝒍</m:t>
                            </m:r>
                          </m:sub>
                        </m:sSub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𝑷𝑬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𝒑𝒐𝒔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𝒄𝒐𝒔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/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𝟏𝟎𝟎𝟎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𝟎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𝒎𝒐𝒅𝒆𝒍</m:t>
                            </m:r>
                          </m:sub>
                        </m:sSub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114058"/>
              </a:xfrm>
              <a:prstGeom prst="rect">
                <a:avLst/>
              </a:prstGeom>
              <a:blipFill>
                <a:blip r:embed="rId2"/>
                <a:stretch>
                  <a:fillRect l="-554" b="-2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39799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https://wikidocs.net/31379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059CE293-A308-AD55-F9FC-D42B3781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4" y="3487065"/>
            <a:ext cx="4514850" cy="189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F05541-481F-4478-A19D-5E5D86CC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3E108-F112-4BA8-AF50-6FEEB39D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541912-F0A1-49C8-9F2C-5D81373CF4C0}"/>
              </a:ext>
            </a:extLst>
          </p:cNvPr>
          <p:cNvSpPr/>
          <p:nvPr/>
        </p:nvSpPr>
        <p:spPr>
          <a:xfrm>
            <a:off x="7459706" y="4511040"/>
            <a:ext cx="4514850" cy="287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8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8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Query, Key, Value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Find Value of Query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Regarding to Keys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Key = words in sentence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Query = word to find value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Self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F2CAFEA-4F5C-6BC8-6B3F-1E29AAF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116" y="1181400"/>
            <a:ext cx="7013094" cy="4752675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FA5BB-2B6C-4100-B4E7-CCDBD2E2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5CF0FD-0982-4070-B3BC-A40CEF8F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508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8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Query, Key, Value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Find Value of Query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Regarding to Keys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Key = words in sentence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Query = word to find value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Self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91861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FA5BB-2B6C-4100-B4E7-CCDBD2E2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5CF0FD-0982-4070-B3BC-A40CEF8F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DF6CA-9619-472B-B80F-35E0854D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579" y="1033440"/>
            <a:ext cx="5068007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14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247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𝒆𝒏𝒆𝒓𝒈𝒚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𝑸𝒖𝒆𝒓𝒚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∗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𝑲𝒆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𝑻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𝒘𝒆𝒊𝒈𝒉𝒕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𝒔𝒐𝒇𝒕𝒎𝒂𝒙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𝒆𝒏𝒆𝒓𝒈𝒚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𝒘𝒆𝒊𝒈𝒉𝒕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∗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𝑽𝒂𝒍𝒖𝒆</m:t>
                        </m:r>
                        <m:r>
                          <m:rPr>
                            <m:nor/>
                          </m:rPr>
                          <a:rPr kumimoji="1" lang="en-US" altLang="ko-KR" sz="2000" b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Noto Sans CJK KR Medium" panose="020B0600000000000000" pitchFamily="34" charset="-127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2478243"/>
              </a:xfrm>
              <a:prstGeom prst="rect">
                <a:avLst/>
              </a:prstGeom>
              <a:blipFill>
                <a:blip r:embed="rId2"/>
                <a:stretch>
                  <a:fillRect l="-862" b="-41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Self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2167D59-546D-2901-F7DC-63199804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31" y="3382013"/>
            <a:ext cx="8873336" cy="2179545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AD4661-1BFC-4A5F-B6CE-2C660FD2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F9205D-E18A-41C1-806F-D4D21F41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073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083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𝒆𝒏𝒆𝒓𝒈𝒚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𝑸𝒖𝒆𝒓𝒚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∗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𝑲𝒆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𝑻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𝒘𝒆𝒊𝒈𝒉𝒕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𝒔𝒐𝒇𝒕𝒎𝒂𝒙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𝒆𝒏𝒆𝒓𝒈𝒚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𝒘𝒆𝒊𝒈𝒉𝒕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∗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𝑽𝒂𝒍𝒖𝒆</m:t>
                        </m:r>
                        <m:r>
                          <m:rPr>
                            <m:nor/>
                          </m:rPr>
                          <a:rPr kumimoji="1" lang="en-US" altLang="ko-KR" sz="2000" b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Noto Sans CJK KR Medium" panose="020B0600000000000000" pitchFamily="34" charset="-127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Can be parallelized by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optimized mat-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mul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operations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083152"/>
              </a:xfrm>
              <a:prstGeom prst="rect">
                <a:avLst/>
              </a:prstGeom>
              <a:blipFill>
                <a:blip r:embed="rId2"/>
                <a:stretch>
                  <a:fillRect l="-862" b="-2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Self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B37DAA1-8B53-3D8E-2D4A-E68CB01C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705" y="1009573"/>
            <a:ext cx="6795022" cy="4952794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CDB6DA-F7AF-4DBE-A878-C4817545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BDAD3-8979-4E17-865C-FCA2B062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08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083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𝒆𝒏𝒆𝒓𝒈𝒚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𝑸𝒖𝒆𝒓𝒚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∗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𝑲𝒆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𝑻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𝒘𝒆𝒊𝒈𝒉𝒕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𝒔𝒐𝒇𝒕𝒎𝒂𝒙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𝒆𝒏𝒆𝒓𝒈𝒚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𝒘𝒆𝒊𝒈𝒉𝒕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∗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𝑽𝒂𝒍𝒖𝒆</m:t>
                        </m:r>
                        <m:r>
                          <m:rPr>
                            <m:nor/>
                          </m:rPr>
                          <a:rPr kumimoji="1" lang="en-US" altLang="ko-KR" sz="2000" b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Noto Sans CJK KR Medium" panose="020B0600000000000000" pitchFamily="34" charset="-127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Can be parallelized by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optimized mat-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mul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operations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083152"/>
              </a:xfrm>
              <a:prstGeom prst="rect">
                <a:avLst/>
              </a:prstGeom>
              <a:blipFill>
                <a:blip r:embed="rId2"/>
                <a:stretch>
                  <a:fillRect l="-862" b="-2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Self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CDB6DA-F7AF-4DBE-A878-C4817545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BDAD3-8979-4E17-865C-FCA2B062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3C5166-7266-4257-9BBD-D0C1DF79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999" y="994003"/>
            <a:ext cx="5432559" cy="3016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3572E4-1245-4F85-84B2-0A83D966D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01" y="4273069"/>
            <a:ext cx="7589172" cy="18641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0CBCBFA-B236-434F-BE56-5A690C830EB9}"/>
              </a:ext>
            </a:extLst>
          </p:cNvPr>
          <p:cNvSpPr/>
          <p:nvPr/>
        </p:nvSpPr>
        <p:spPr>
          <a:xfrm>
            <a:off x="6470469" y="2987043"/>
            <a:ext cx="870857" cy="620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666160-72FB-4BA5-B6DF-0E252A84E154}"/>
              </a:ext>
            </a:extLst>
          </p:cNvPr>
          <p:cNvSpPr/>
          <p:nvPr/>
        </p:nvSpPr>
        <p:spPr>
          <a:xfrm>
            <a:off x="4480901" y="4273067"/>
            <a:ext cx="2477242" cy="186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390797-B9ED-4E96-86C1-8BF055BC4D19}"/>
              </a:ext>
            </a:extLst>
          </p:cNvPr>
          <p:cNvSpPr/>
          <p:nvPr/>
        </p:nvSpPr>
        <p:spPr>
          <a:xfrm>
            <a:off x="6337799" y="1934817"/>
            <a:ext cx="1334452" cy="17837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C819DB-8CF6-44F1-951A-AEF3339EBD97}"/>
              </a:ext>
            </a:extLst>
          </p:cNvPr>
          <p:cNvSpPr/>
          <p:nvPr/>
        </p:nvSpPr>
        <p:spPr>
          <a:xfrm>
            <a:off x="4411196" y="4208510"/>
            <a:ext cx="3548431" cy="19896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D66ABF-BC76-49D8-B37F-9674EEF53EB8}"/>
              </a:ext>
            </a:extLst>
          </p:cNvPr>
          <p:cNvSpPr/>
          <p:nvPr/>
        </p:nvSpPr>
        <p:spPr>
          <a:xfrm>
            <a:off x="6238671" y="1440549"/>
            <a:ext cx="1555500" cy="237380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F23AE9-6BBB-47C4-9C7E-96C41341F0E3}"/>
              </a:ext>
            </a:extLst>
          </p:cNvPr>
          <p:cNvSpPr/>
          <p:nvPr/>
        </p:nvSpPr>
        <p:spPr>
          <a:xfrm>
            <a:off x="4355573" y="4137025"/>
            <a:ext cx="7792878" cy="21331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576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Multi-Head Attention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03571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Scale Dot-product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C2F51E3-165C-F556-0E2A-5D76C2AC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27" y="3571646"/>
            <a:ext cx="5910755" cy="249671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86E448-B9CA-4929-A474-B155177F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48A4E-0C8A-4CC8-8422-73BF02C6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9B3012-4C14-40CF-8996-1B2A245C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" y="2039813"/>
            <a:ext cx="5277853" cy="29304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2F8800-4FBA-4464-9B93-6AC4BBDBA6A9}"/>
              </a:ext>
            </a:extLst>
          </p:cNvPr>
          <p:cNvSpPr/>
          <p:nvPr/>
        </p:nvSpPr>
        <p:spPr>
          <a:xfrm>
            <a:off x="581025" y="3638550"/>
            <a:ext cx="647700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21325A-303D-4D29-B915-E7B00DBDAC7D}"/>
              </a:ext>
            </a:extLst>
          </p:cNvPr>
          <p:cNvSpPr/>
          <p:nvPr/>
        </p:nvSpPr>
        <p:spPr>
          <a:xfrm>
            <a:off x="9134475" y="4170981"/>
            <a:ext cx="647700" cy="370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223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Multi-Head Attention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7077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Multi-Head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1167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C2F51E3-165C-F556-0E2A-5D76C2AC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27" y="3571646"/>
            <a:ext cx="5910755" cy="249671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86E448-B9CA-4929-A474-B155177F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48A4E-0C8A-4CC8-8422-73BF02C6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BE7F75-8FDE-462D-B9D9-E495336E6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155" y="800585"/>
            <a:ext cx="5453845" cy="2710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9B3012-4C14-40CF-8996-1B2A245CC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1" y="2039813"/>
            <a:ext cx="5277853" cy="29304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2F8800-4FBA-4464-9B93-6AC4BBDBA6A9}"/>
              </a:ext>
            </a:extLst>
          </p:cNvPr>
          <p:cNvSpPr/>
          <p:nvPr/>
        </p:nvSpPr>
        <p:spPr>
          <a:xfrm>
            <a:off x="581025" y="3638550"/>
            <a:ext cx="647700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21325A-303D-4D29-B915-E7B00DBDAC7D}"/>
              </a:ext>
            </a:extLst>
          </p:cNvPr>
          <p:cNvSpPr/>
          <p:nvPr/>
        </p:nvSpPr>
        <p:spPr>
          <a:xfrm>
            <a:off x="9134475" y="4170981"/>
            <a:ext cx="647700" cy="370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Multi-Head Attention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Multi-Head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B73D8D2-ACF4-2804-1B7D-CA575441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50" y="1700042"/>
            <a:ext cx="2991267" cy="4467849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86E448-B9CA-4929-A474-B155177F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48A4E-0C8A-4CC8-8422-73BF02C6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01156C-06A2-40F6-BF96-4A420A40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727" y="2041742"/>
            <a:ext cx="7290007" cy="30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37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Multi-Head Attention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Multi-Head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B73D8D2-ACF4-2804-1B7D-CA575441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50" y="1700042"/>
            <a:ext cx="2991267" cy="4467849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86E448-B9CA-4929-A474-B155177F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48A4E-0C8A-4CC8-8422-73BF02C6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848589C-8FE2-41EE-B197-AC907F04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436" y="1547812"/>
            <a:ext cx="41719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9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History timeline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(CNN)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ImageNet dataset – from WordNet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5247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synsets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and 3.2 million images in total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ImageNet Large Scale Visual Recognition Challenge (ILSVRC)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9043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https://analyticsindiamag.com/a-complete-guide-to-using-wordnet-in-nlp-applications/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052" name="Picture 4" descr="A Complete Guide to Using WordNET in NLP Applications">
            <a:extLst>
              <a:ext uri="{FF2B5EF4-FFF2-40B4-BE49-F238E27FC236}">
                <a16:creationId xmlns:a16="http://schemas.microsoft.com/office/drawing/2014/main" id="{9BE8C857-62CF-4297-9A3D-F806CC565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398" y="1009573"/>
            <a:ext cx="4724400" cy="19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6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2510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92356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BEE7A7-0262-22B3-9619-46E0D85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59" y="823366"/>
            <a:ext cx="3562301" cy="525684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9CAC39-FD6C-4566-9E1F-4A3101C4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457"/>
            <a:ext cx="8141553" cy="2968159"/>
          </a:xfrm>
          <a:prstGeom prst="rect">
            <a:avLst/>
          </a:prstGeom>
        </p:spPr>
      </p:pic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Encoder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C27B93-607A-4EA8-98FC-438946823530}"/>
              </a:ext>
            </a:extLst>
          </p:cNvPr>
          <p:cNvSpPr/>
          <p:nvPr/>
        </p:nvSpPr>
        <p:spPr>
          <a:xfrm>
            <a:off x="17418" y="1708166"/>
            <a:ext cx="4110941" cy="2968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BDD63-025B-4D74-A2D6-9ED8EDAB0428}"/>
              </a:ext>
            </a:extLst>
          </p:cNvPr>
          <p:cNvSpPr/>
          <p:nvPr/>
        </p:nvSpPr>
        <p:spPr>
          <a:xfrm>
            <a:off x="8521337" y="3909852"/>
            <a:ext cx="1249680" cy="689091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B694CE-3A7D-4729-94DC-5C65745965E7}"/>
              </a:ext>
            </a:extLst>
          </p:cNvPr>
          <p:cNvSpPr/>
          <p:nvPr/>
        </p:nvSpPr>
        <p:spPr>
          <a:xfrm>
            <a:off x="8521337" y="3063337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EFC72A-9E0D-40AA-A103-283DAADD88F5}"/>
              </a:ext>
            </a:extLst>
          </p:cNvPr>
          <p:cNvSpPr/>
          <p:nvPr/>
        </p:nvSpPr>
        <p:spPr>
          <a:xfrm>
            <a:off x="4684668" y="1690748"/>
            <a:ext cx="3456885" cy="2968159"/>
          </a:xfrm>
          <a:prstGeom prst="rect">
            <a:avLst/>
          </a:prstGeom>
          <a:noFill/>
          <a:ln w="57150">
            <a:solidFill>
              <a:srgbClr val="893C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06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BEE7A7-0262-22B3-9619-46E0D85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59" y="823366"/>
            <a:ext cx="3562301" cy="525684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9CAC39-FD6C-4566-9E1F-4A3101C4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457"/>
            <a:ext cx="8141553" cy="2968159"/>
          </a:xfrm>
          <a:prstGeom prst="rect">
            <a:avLst/>
          </a:prstGeom>
        </p:spPr>
      </p:pic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Residual Connection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Six layers</a:t>
            </a:r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482E21B7-339A-48BC-B095-AB1AF32CD54B}"/>
              </a:ext>
            </a:extLst>
          </p:cNvPr>
          <p:cNvCxnSpPr>
            <a:cxnSpLocks/>
          </p:cNvCxnSpPr>
          <p:nvPr/>
        </p:nvCxnSpPr>
        <p:spPr>
          <a:xfrm rot="10800000">
            <a:off x="8639175" y="3000374"/>
            <a:ext cx="687154" cy="616177"/>
          </a:xfrm>
          <a:prstGeom prst="curvedConnector3">
            <a:avLst>
              <a:gd name="adj1" fmla="val 149803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9B1042B6-57C0-4175-9EF9-B317D6BC6CB3}"/>
              </a:ext>
            </a:extLst>
          </p:cNvPr>
          <p:cNvCxnSpPr>
            <a:cxnSpLocks/>
          </p:cNvCxnSpPr>
          <p:nvPr/>
        </p:nvCxnSpPr>
        <p:spPr>
          <a:xfrm rot="10800000">
            <a:off x="8639175" y="3858300"/>
            <a:ext cx="687154" cy="616177"/>
          </a:xfrm>
          <a:prstGeom prst="curvedConnector3">
            <a:avLst>
              <a:gd name="adj1" fmla="val 14980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화살표: 아래로 구부러짐 58">
            <a:extLst>
              <a:ext uri="{FF2B5EF4-FFF2-40B4-BE49-F238E27FC236}">
                <a16:creationId xmlns:a16="http://schemas.microsoft.com/office/drawing/2014/main" id="{4018E43A-0E61-4AE9-B38D-A2BC7448BBE3}"/>
              </a:ext>
            </a:extLst>
          </p:cNvPr>
          <p:cNvSpPr/>
          <p:nvPr/>
        </p:nvSpPr>
        <p:spPr>
          <a:xfrm>
            <a:off x="548640" y="1952624"/>
            <a:ext cx="4687973" cy="950059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화살표: 아래로 구부러짐 59">
            <a:extLst>
              <a:ext uri="{FF2B5EF4-FFF2-40B4-BE49-F238E27FC236}">
                <a16:creationId xmlns:a16="http://schemas.microsoft.com/office/drawing/2014/main" id="{DD3CBB0C-9560-46E1-9C22-7AE037717BC3}"/>
              </a:ext>
            </a:extLst>
          </p:cNvPr>
          <p:cNvSpPr/>
          <p:nvPr/>
        </p:nvSpPr>
        <p:spPr>
          <a:xfrm flipV="1">
            <a:off x="4820743" y="3529679"/>
            <a:ext cx="3260316" cy="926825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E8F6B9-336F-4ECA-810E-EA55457699CB}"/>
              </a:ext>
            </a:extLst>
          </p:cNvPr>
          <p:cNvSpPr/>
          <p:nvPr/>
        </p:nvSpPr>
        <p:spPr>
          <a:xfrm>
            <a:off x="8151078" y="3626076"/>
            <a:ext cx="364272" cy="2417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89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BEE7A7-0262-22B3-9619-46E0D85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59" y="823366"/>
            <a:ext cx="3562301" cy="525684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Decoder has two layers the same with Encoder, and 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Auto-regressive to generate output sequence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 uses Query from Encoder, Key and Value from Decoder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Masking to prevent attending to subsequent positions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BDD63-025B-4D74-A2D6-9ED8EDAB0428}"/>
              </a:ext>
            </a:extLst>
          </p:cNvPr>
          <p:cNvSpPr/>
          <p:nvPr/>
        </p:nvSpPr>
        <p:spPr>
          <a:xfrm>
            <a:off x="8521337" y="3909852"/>
            <a:ext cx="1249680" cy="689091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B694CE-3A7D-4729-94DC-5C65745965E7}"/>
              </a:ext>
            </a:extLst>
          </p:cNvPr>
          <p:cNvSpPr/>
          <p:nvPr/>
        </p:nvSpPr>
        <p:spPr>
          <a:xfrm>
            <a:off x="8521337" y="3063337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F36122-A9F1-40E1-9045-35E6B20FC57C}"/>
              </a:ext>
            </a:extLst>
          </p:cNvPr>
          <p:cNvSpPr/>
          <p:nvPr/>
        </p:nvSpPr>
        <p:spPr>
          <a:xfrm>
            <a:off x="9974212" y="1956676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660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BEE7A7-0262-22B3-9619-46E0D85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59" y="823366"/>
            <a:ext cx="3562301" cy="525684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Decoder has two layers the same with Encoder, and 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Auto-regressive to generate output sequence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 uses Query from Encoder, Key and Value from Decoder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Masking to prevent attending to subsequent positions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BDD63-025B-4D74-A2D6-9ED8EDAB0428}"/>
              </a:ext>
            </a:extLst>
          </p:cNvPr>
          <p:cNvSpPr/>
          <p:nvPr/>
        </p:nvSpPr>
        <p:spPr>
          <a:xfrm>
            <a:off x="8521337" y="3909852"/>
            <a:ext cx="1249680" cy="689091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B694CE-3A7D-4729-94DC-5C65745965E7}"/>
              </a:ext>
            </a:extLst>
          </p:cNvPr>
          <p:cNvSpPr/>
          <p:nvPr/>
        </p:nvSpPr>
        <p:spPr>
          <a:xfrm>
            <a:off x="8521337" y="3063337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F36122-A9F1-40E1-9045-35E6B20FC57C}"/>
              </a:ext>
            </a:extLst>
          </p:cNvPr>
          <p:cNvSpPr/>
          <p:nvPr/>
        </p:nvSpPr>
        <p:spPr>
          <a:xfrm>
            <a:off x="9974212" y="1956676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A5B92-9921-4CB1-B230-BBC3E484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64" y="3581400"/>
            <a:ext cx="6866077" cy="2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90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BEE7A7-0262-22B3-9619-46E0D85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59" y="823366"/>
            <a:ext cx="3562301" cy="525684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Decoder has two layers the same with Encoder, and 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Auto-regressive to generate output sequence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 uses Query from Encoder, Key and Value from Decoder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Masking to prevent attending to subsequent positions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BDD63-025B-4D74-A2D6-9ED8EDAB0428}"/>
              </a:ext>
            </a:extLst>
          </p:cNvPr>
          <p:cNvSpPr/>
          <p:nvPr/>
        </p:nvSpPr>
        <p:spPr>
          <a:xfrm>
            <a:off x="8521337" y="3909852"/>
            <a:ext cx="1249680" cy="689091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B694CE-3A7D-4729-94DC-5C65745965E7}"/>
              </a:ext>
            </a:extLst>
          </p:cNvPr>
          <p:cNvSpPr/>
          <p:nvPr/>
        </p:nvSpPr>
        <p:spPr>
          <a:xfrm>
            <a:off x="8521337" y="3063337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F36122-A9F1-40E1-9045-35E6B20FC57C}"/>
              </a:ext>
            </a:extLst>
          </p:cNvPr>
          <p:cNvSpPr/>
          <p:nvPr/>
        </p:nvSpPr>
        <p:spPr>
          <a:xfrm>
            <a:off x="9974212" y="1956676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FF0DAC-218F-4D3A-A1C3-7933D256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58" y="3590925"/>
            <a:ext cx="7003496" cy="2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51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6E2E5ED-004B-4DDB-B44E-E72C8391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51" y="3652766"/>
            <a:ext cx="7423698" cy="2839762"/>
          </a:xfrm>
          <a:prstGeom prst="rect">
            <a:avLst/>
          </a:prstGeom>
        </p:spPr>
      </p:pic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Decoder has two layers the same with Encoder, and 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Auto-regressive to generate output sequence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 uses Query from Encoder, Key and Value from Decoder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Masking to prevent attending to subsequent positions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80579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83045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Result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97475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0C90BE8-D70E-B794-2AC9-045FAC314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1504681"/>
            <a:ext cx="8383170" cy="3848637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A359EF-6034-4C0A-A7DB-09E179BE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7A0A84-ACDB-4873-A720-BEA67EB0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142EC0-7EEF-42F7-BFDD-92466FD85ADC}"/>
              </a:ext>
            </a:extLst>
          </p:cNvPr>
          <p:cNvSpPr/>
          <p:nvPr/>
        </p:nvSpPr>
        <p:spPr>
          <a:xfrm>
            <a:off x="2682240" y="4319453"/>
            <a:ext cx="6801394" cy="26996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3F0556-7FA7-45F4-A255-089A964DFF61}"/>
              </a:ext>
            </a:extLst>
          </p:cNvPr>
          <p:cNvSpPr/>
          <p:nvPr/>
        </p:nvSpPr>
        <p:spPr>
          <a:xfrm>
            <a:off x="2682240" y="4810258"/>
            <a:ext cx="6801394" cy="2699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D96877-1E44-4E54-A859-82BF635B8C45}"/>
              </a:ext>
            </a:extLst>
          </p:cNvPr>
          <p:cNvSpPr/>
          <p:nvPr/>
        </p:nvSpPr>
        <p:spPr>
          <a:xfrm>
            <a:off x="5747657" y="4319453"/>
            <a:ext cx="600892" cy="76077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273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First sequence transduction model based entirely on attention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SOTA model with best performance and less cost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Self-Attention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04946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6765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BE735B-920D-4E8E-99A5-CD80809B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60720-92D8-4C01-8486-7574DF88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74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2CE596-A854-4622-B7FA-E26AE408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39B188-537A-4BF3-8C47-2F47CD76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History timeline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(CNN)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ImageNet dataset – from WordNet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5247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synsets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and 3.2 million images in total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ImageNet Large Scale Visual Recognition Challenge (ILSVRC)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J. Deng, W. Dong, R.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Socher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L.-J. Li, K. Li and L. Fei-Fei, ImageNet: A Large-Scale Hierarchical Image Database. IEEE Computer Vision and Pattern Recognition (CVPR), 2009.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A3A6BC-89DC-4755-BF46-714991DE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039" y="837411"/>
            <a:ext cx="3903960" cy="24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2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History timeline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(CNN)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ImageNet dataset – from WordNet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5247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synsets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and 3.2 million images in total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ImageNet Large Scale Visual Recognition Challenge (ILSVRC)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J. Deng, W. Dong, R.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Socher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L.-J. Li, K. Li and L. Fei-Fei, ImageNet: A Large-Scale Hierarchical Image Database. IEEE Computer Vision and Pattern Recognition (CVPR), 2009.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A3A6BC-89DC-4755-BF46-714991DE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039" y="837411"/>
            <a:ext cx="3903960" cy="24391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DD00D7-6831-4E41-9DB6-0D19B0A3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6" y="2913987"/>
            <a:ext cx="7835537" cy="31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4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History timeline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ConvNet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(CNN)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ImageNet dataset – from WordNet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5247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synsets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and 3.2 million images in total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ImageNet Large Scale Visual Recognition Challenge (ILSVRC)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18846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J. Deng, W. Dong, R.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Socher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L.-J. Li, K. Li and L. Fei-Fei, ImageNet: A Large-Scale Hierarchical Image Database. IEEE Computer Vision and Pattern Recognition (CVPR), 2009.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011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7677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AlexNet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11307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https://en.wikipedia.org/wiki/Sequence_alignment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https://math.mit.edu/classes/18.417/Slides/alignment.pdf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430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Computational Biology or Bioinformatics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Sequence Alignment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Subsequence among DNAs, RNAs, proteins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Sequence Homology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Share common ancestor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Point mutation, gaps, indels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	 Use edit distance</a:t>
            </a:r>
          </a:p>
        </p:txBody>
      </p:sp>
      <p:pic>
        <p:nvPicPr>
          <p:cNvPr id="1026" name="Picture 2" descr="포유류 히스톤 단백질의 ClustalO에 의해 생성 된 서열 정렬.">
            <a:extLst>
              <a:ext uri="{FF2B5EF4-FFF2-40B4-BE49-F238E27FC236}">
                <a16:creationId xmlns:a16="http://schemas.microsoft.com/office/drawing/2014/main" id="{6E92861D-BE47-4B75-B691-BD4E928C6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86" y="826017"/>
            <a:ext cx="6423713" cy="221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E563A8-7535-45E2-82BB-53B135F6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209" y="3329909"/>
            <a:ext cx="3091621" cy="24732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F9F0C5-6184-4C5C-8537-5C0B58D84F05}"/>
              </a:ext>
            </a:extLst>
          </p:cNvPr>
          <p:cNvSpPr/>
          <p:nvPr/>
        </p:nvSpPr>
        <p:spPr>
          <a:xfrm>
            <a:off x="7167151" y="1142789"/>
            <a:ext cx="801191" cy="790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36D49-4DBD-4A31-8D6A-BB7E1964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F8EF88-9F0D-47D1-8BFC-1C3B1BF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65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79854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Sequence Alignment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53961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https://ocw.mit.edu/courses/6-047-computational-biology-fall-2015/2eddab6441d8092607e1259aafceb280_MIT6_047F15_Lecture02.pdf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227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Edit distance allowed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Comparing to sequences  find longest common subsequence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D5D2DC-AA97-44AD-8174-712F4A5A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89" y="2647287"/>
            <a:ext cx="5638820" cy="3190037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6F6579-D26E-4D40-9614-AAD8C07F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0BE5F0-845F-4FB0-B3B8-94A9470A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82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CJK KR Bold"/>
        <a:ea typeface="Noto Sans CJK KR Bold"/>
        <a:cs typeface=""/>
      </a:majorFont>
      <a:minorFont>
        <a:latin typeface="Noto Sans CJK KR Medium"/>
        <a:ea typeface="Noto Sans CJK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14197</TotalTime>
  <Words>2603</Words>
  <Application>Microsoft Office PowerPoint</Application>
  <PresentationFormat>와이드스크린</PresentationFormat>
  <Paragraphs>406</Paragraphs>
  <Slides>48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Kohinoor Devanagari</vt:lpstr>
      <vt:lpstr>Noto Sans CJK KR</vt:lpstr>
      <vt:lpstr>Noto Sans CJK KR Bold</vt:lpstr>
      <vt:lpstr>Noto Sans CJK KR Medium</vt:lpstr>
      <vt:lpstr>Noto Serif CJK KR Medium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찬호</dc:creator>
  <cp:lastModifiedBy>박 찬호</cp:lastModifiedBy>
  <cp:revision>92</cp:revision>
  <dcterms:created xsi:type="dcterms:W3CDTF">2021-09-16T03:11:08Z</dcterms:created>
  <dcterms:modified xsi:type="dcterms:W3CDTF">2023-01-15T05:09:23Z</dcterms:modified>
</cp:coreProperties>
</file>